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60" r:id="rId4"/>
    <p:sldId id="264" r:id="rId5"/>
    <p:sldId id="265" r:id="rId6"/>
    <p:sldId id="261" r:id="rId7"/>
    <p:sldId id="269" r:id="rId8"/>
    <p:sldId id="27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5150A1-39C8-411C-A6EC-3ED32B9E9AB8}" v="2" dt="2021-10-14T14:58:14.503"/>
  </p1510:revLst>
</p1510:revInfo>
</file>

<file path=ppt/tableStyles.xml><?xml version="1.0" encoding="utf-8"?>
<a:tblStyleLst xmlns:a="http://schemas.openxmlformats.org/drawingml/2006/main" def="{C4B1156A-380E-4F78-BDF5-A606A8083BF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529" autoAdjust="0"/>
  </p:normalViewPr>
  <p:slideViewPr>
    <p:cSldViewPr snapToGrid="0">
      <p:cViewPr>
        <p:scale>
          <a:sx n="75" d="100"/>
          <a:sy n="75" d="100"/>
        </p:scale>
        <p:origin x="902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9" d="100"/>
          <a:sy n="69" d="100"/>
        </p:scale>
        <p:origin x="278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yan Horne" userId="ba4b6c304fec8d03" providerId="LiveId" clId="{2B5150A1-39C8-411C-A6EC-3ED32B9E9AB8}"/>
    <pc:docChg chg="undo custSel modSld">
      <pc:chgData name="Bryan Horne" userId="ba4b6c304fec8d03" providerId="LiveId" clId="{2B5150A1-39C8-411C-A6EC-3ED32B9E9AB8}" dt="2021-10-14T14:56:58.197" v="6" actId="26606"/>
      <pc:docMkLst>
        <pc:docMk/>
      </pc:docMkLst>
      <pc:sldChg chg="addSp delSp modSp mod">
        <pc:chgData name="Bryan Horne" userId="ba4b6c304fec8d03" providerId="LiveId" clId="{2B5150A1-39C8-411C-A6EC-3ED32B9E9AB8}" dt="2021-10-14T14:56:58.197" v="6" actId="26606"/>
        <pc:sldMkLst>
          <pc:docMk/>
          <pc:sldMk cId="188841400" sldId="269"/>
        </pc:sldMkLst>
        <pc:spChg chg="mod">
          <ac:chgData name="Bryan Horne" userId="ba4b6c304fec8d03" providerId="LiveId" clId="{2B5150A1-39C8-411C-A6EC-3ED32B9E9AB8}" dt="2021-10-14T14:56:58.179" v="5" actId="26606"/>
          <ac:spMkLst>
            <pc:docMk/>
            <pc:sldMk cId="188841400" sldId="269"/>
            <ac:spMk id="2" creationId="{00000000-0000-0000-0000-000000000000}"/>
          </ac:spMkLst>
        </pc:spChg>
        <pc:spChg chg="mod">
          <ac:chgData name="Bryan Horne" userId="ba4b6c304fec8d03" providerId="LiveId" clId="{2B5150A1-39C8-411C-A6EC-3ED32B9E9AB8}" dt="2021-10-14T14:56:58.179" v="5" actId="26606"/>
          <ac:spMkLst>
            <pc:docMk/>
            <pc:sldMk cId="188841400" sldId="269"/>
            <ac:spMk id="3" creationId="{8FE96BA8-C351-4162-9D66-86C80D23E60E}"/>
          </ac:spMkLst>
        </pc:spChg>
        <pc:spChg chg="add del">
          <ac:chgData name="Bryan Horne" userId="ba4b6c304fec8d03" providerId="LiveId" clId="{2B5150A1-39C8-411C-A6EC-3ED32B9E9AB8}" dt="2021-10-14T14:56:58.197" v="6" actId="26606"/>
          <ac:spMkLst>
            <pc:docMk/>
            <pc:sldMk cId="188841400" sldId="269"/>
            <ac:spMk id="48" creationId="{4BE9D4C4-9FA3-4885-A769-301639CC7AD4}"/>
          </ac:spMkLst>
        </pc:spChg>
        <pc:spChg chg="add del">
          <ac:chgData name="Bryan Horne" userId="ba4b6c304fec8d03" providerId="LiveId" clId="{2B5150A1-39C8-411C-A6EC-3ED32B9E9AB8}" dt="2021-10-14T14:56:58.197" v="6" actId="26606"/>
          <ac:spMkLst>
            <pc:docMk/>
            <pc:sldMk cId="188841400" sldId="269"/>
            <ac:spMk id="50" creationId="{7EB6695E-BED5-4DA3-8C9B-AD301AEF4776}"/>
          </ac:spMkLst>
        </pc:spChg>
        <pc:spChg chg="add del">
          <ac:chgData name="Bryan Horne" userId="ba4b6c304fec8d03" providerId="LiveId" clId="{2B5150A1-39C8-411C-A6EC-3ED32B9E9AB8}" dt="2021-10-14T14:56:58.179" v="5" actId="26606"/>
          <ac:spMkLst>
            <pc:docMk/>
            <pc:sldMk cId="188841400" sldId="269"/>
            <ac:spMk id="67" creationId="{8267EEE4-6354-4F1C-9484-951F0EB92F1B}"/>
          </ac:spMkLst>
        </pc:spChg>
        <pc:spChg chg="add del">
          <ac:chgData name="Bryan Horne" userId="ba4b6c304fec8d03" providerId="LiveId" clId="{2B5150A1-39C8-411C-A6EC-3ED32B9E9AB8}" dt="2021-10-14T14:56:58.179" v="5" actId="26606"/>
          <ac:spMkLst>
            <pc:docMk/>
            <pc:sldMk cId="188841400" sldId="269"/>
            <ac:spMk id="69" creationId="{0E5A83F9-E6B8-40BD-9C0D-9A6F15650742}"/>
          </ac:spMkLst>
        </pc:spChg>
        <pc:spChg chg="add">
          <ac:chgData name="Bryan Horne" userId="ba4b6c304fec8d03" providerId="LiveId" clId="{2B5150A1-39C8-411C-A6EC-3ED32B9E9AB8}" dt="2021-10-14T14:56:58.197" v="6" actId="26606"/>
          <ac:spMkLst>
            <pc:docMk/>
            <pc:sldMk cId="188841400" sldId="269"/>
            <ac:spMk id="72" creationId="{4BE9D4C4-9FA3-4885-A769-301639CC7AD4}"/>
          </ac:spMkLst>
        </pc:spChg>
        <pc:spChg chg="add">
          <ac:chgData name="Bryan Horne" userId="ba4b6c304fec8d03" providerId="LiveId" clId="{2B5150A1-39C8-411C-A6EC-3ED32B9E9AB8}" dt="2021-10-14T14:56:58.197" v="6" actId="26606"/>
          <ac:spMkLst>
            <pc:docMk/>
            <pc:sldMk cId="188841400" sldId="269"/>
            <ac:spMk id="73" creationId="{7EB6695E-BED5-4DA3-8C9B-AD301AEF4776}"/>
          </ac:spMkLst>
        </pc:spChg>
        <pc:grpChg chg="add del">
          <ac:chgData name="Bryan Horne" userId="ba4b6c304fec8d03" providerId="LiveId" clId="{2B5150A1-39C8-411C-A6EC-3ED32B9E9AB8}" dt="2021-10-14T14:56:58.197" v="6" actId="26606"/>
          <ac:grpSpMkLst>
            <pc:docMk/>
            <pc:sldMk cId="188841400" sldId="269"/>
            <ac:grpSpMk id="36" creationId="{EB0D40EF-BA14-42F1-9492-D38C59DCAB67}"/>
          </ac:grpSpMkLst>
        </pc:grpChg>
        <pc:grpChg chg="add del">
          <ac:chgData name="Bryan Horne" userId="ba4b6c304fec8d03" providerId="LiveId" clId="{2B5150A1-39C8-411C-A6EC-3ED32B9E9AB8}" dt="2021-10-14T14:56:58.179" v="5" actId="26606"/>
          <ac:grpSpMkLst>
            <pc:docMk/>
            <pc:sldMk cId="188841400" sldId="269"/>
            <ac:grpSpMk id="55" creationId="{EB0D40EF-BA14-42F1-9492-D38C59DCAB67}"/>
          </ac:grpSpMkLst>
        </pc:grpChg>
        <pc:grpChg chg="add">
          <ac:chgData name="Bryan Horne" userId="ba4b6c304fec8d03" providerId="LiveId" clId="{2B5150A1-39C8-411C-A6EC-3ED32B9E9AB8}" dt="2021-10-14T14:56:58.197" v="6" actId="26606"/>
          <ac:grpSpMkLst>
            <pc:docMk/>
            <pc:sldMk cId="188841400" sldId="269"/>
            <ac:grpSpMk id="71" creationId="{EB0D40EF-BA14-42F1-9492-D38C59DCAB67}"/>
          </ac:grpSpMkLst>
        </pc:grpChg>
        <pc:picChg chg="del">
          <ac:chgData name="Bryan Horne" userId="ba4b6c304fec8d03" providerId="LiveId" clId="{2B5150A1-39C8-411C-A6EC-3ED32B9E9AB8}" dt="2021-10-14T14:55:56.565" v="0" actId="478"/>
          <ac:picMkLst>
            <pc:docMk/>
            <pc:sldMk cId="188841400" sldId="269"/>
            <ac:picMk id="9" creationId="{4018E324-28C1-46F5-B4D0-B434BD78B33F}"/>
          </ac:picMkLst>
        </pc:picChg>
        <pc:picChg chg="mod ord">
          <ac:chgData name="Bryan Horne" userId="ba4b6c304fec8d03" providerId="LiveId" clId="{2B5150A1-39C8-411C-A6EC-3ED32B9E9AB8}" dt="2021-10-14T14:56:58.179" v="5" actId="26606"/>
          <ac:picMkLst>
            <pc:docMk/>
            <pc:sldMk cId="188841400" sldId="269"/>
            <ac:picMk id="12" creationId="{0051A505-E9F9-44F0-BA85-45EA908F6517}"/>
          </ac:picMkLst>
        </pc:picChg>
        <pc:picChg chg="add mod ord">
          <ac:chgData name="Bryan Horne" userId="ba4b6c304fec8d03" providerId="LiveId" clId="{2B5150A1-39C8-411C-A6EC-3ED32B9E9AB8}" dt="2021-10-14T14:56:58.197" v="6" actId="26606"/>
          <ac:picMkLst>
            <pc:docMk/>
            <pc:sldMk cId="188841400" sldId="269"/>
            <ac:picMk id="13" creationId="{BA8E8501-1809-42B5-AB0D-7ADAC4BDED5D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D5444-F62C-42C3-A75A-D9DBA807730F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4F617-7A30-41D4-AB86-5D833C98E1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AA1FA-7B6A-47D2-8D61-F225D71B51FF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A179D-2D27-49E2-B022-8EDDA2EFE6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dirty="0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422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dirty="0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422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525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pPr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473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pPr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2882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pPr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5709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pPr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23057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pPr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3730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7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652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0934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298448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invGray"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 bwMode="invGray"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052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01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651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126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454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534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353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701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362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A3335-6331-4872-A8B7-ECD55539F4D0}" type="datetimeFigureOut">
              <a:rPr lang="en-US" smtClean="0"/>
              <a:pPr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72BA34C-1081-4320-A9AF-212CE96F0077}"/>
              </a:ext>
            </a:extLst>
          </p:cNvPr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2CDFE03-C84F-485E-B0F3-5B5A042D6368}"/>
              </a:ext>
            </a:extLst>
          </p:cNvPr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7CC3018-720A-4117-8F6E-43701DDA8B72}"/>
              </a:ext>
            </a:extLst>
          </p:cNvPr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622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lm.org.uk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b="1" dirty="0">
                <a:solidFill>
                  <a:srgbClr val="0B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Centre Assessment Standards Scrutiny </a:t>
            </a:r>
            <a:endParaRPr lang="en-US" sz="8000" dirty="0"/>
          </a:p>
        </p:txBody>
      </p:sp>
      <p:pic>
        <p:nvPicPr>
          <p:cNvPr id="5" name="Picture Placeholder 4" descr="City street with motion blur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pic>
        <p:nvPicPr>
          <p:cNvPr id="6" name="image2.png" descr="Startseite">
            <a:extLst>
              <a:ext uri="{FF2B5EF4-FFF2-40B4-BE49-F238E27FC236}">
                <a16:creationId xmlns:a16="http://schemas.microsoft.com/office/drawing/2014/main" id="{46307CDB-1FE0-436B-8764-A4B4A9969684}"/>
              </a:ext>
            </a:extLst>
          </p:cNvPr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295401" y="715344"/>
            <a:ext cx="2650490" cy="231648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8267EEE4-6354-4F1C-9484-951F0EB92F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6" y="0"/>
            <a:ext cx="121856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9768" y="609600"/>
            <a:ext cx="5498361" cy="1320800"/>
          </a:xfrm>
        </p:spPr>
        <p:txBody>
          <a:bodyPr anchor="ctr">
            <a:normAutofit/>
          </a:bodyPr>
          <a:lstStyle/>
          <a:p>
            <a:r>
              <a:rPr lang="en-GB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Centre Assessment Standards Scrutiny </a:t>
            </a:r>
            <a:endParaRPr lang="en-US" dirty="0"/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0E5A83F9-E6B8-40BD-9C0D-9A6F156507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rgbClr val="6B5B3D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770" y="2160589"/>
            <a:ext cx="5549732" cy="3880773"/>
          </a:xfrm>
        </p:spPr>
        <p:txBody>
          <a:bodyPr>
            <a:normAutofit/>
          </a:bodyPr>
          <a:lstStyle/>
          <a:p>
            <a:r>
              <a:rPr lang="en-US" dirty="0"/>
              <a:t>Regulatory requirements</a:t>
            </a:r>
          </a:p>
          <a:p>
            <a:r>
              <a:rPr lang="en-US" dirty="0"/>
              <a:t>Overall approach</a:t>
            </a:r>
          </a:p>
          <a:p>
            <a:r>
              <a:rPr lang="en-US" dirty="0"/>
              <a:t>Centres marking coursework</a:t>
            </a:r>
          </a:p>
          <a:p>
            <a:r>
              <a:rPr lang="en-US" dirty="0"/>
              <a:t>Monitoring</a:t>
            </a:r>
          </a:p>
          <a:p>
            <a:r>
              <a:rPr lang="en-US" dirty="0"/>
              <a:t>Risk based approach</a:t>
            </a:r>
          </a:p>
        </p:txBody>
      </p:sp>
      <p:pic>
        <p:nvPicPr>
          <p:cNvPr id="27" name="Picture 4" descr="Magnifying glass showing decling performance">
            <a:extLst>
              <a:ext uri="{FF2B5EF4-FFF2-40B4-BE49-F238E27FC236}">
                <a16:creationId xmlns:a16="http://schemas.microsoft.com/office/drawing/2014/main" id="{72A991C3-A757-4A5F-B365-AE139B8EF1B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3"/>
          <a:stretch/>
        </p:blipFill>
        <p:spPr>
          <a:xfrm>
            <a:off x="7531482" y="10"/>
            <a:ext cx="4657341" cy="3448414"/>
          </a:xfrm>
          <a:prstGeom prst="rect">
            <a:avLst/>
          </a:prstGeom>
        </p:spPr>
      </p:pic>
      <p:pic>
        <p:nvPicPr>
          <p:cNvPr id="4" name="image2.png" descr="Startseite">
            <a:extLst>
              <a:ext uri="{FF2B5EF4-FFF2-40B4-BE49-F238E27FC236}">
                <a16:creationId xmlns:a16="http://schemas.microsoft.com/office/drawing/2014/main" id="{2DD73789-652A-404E-B0BC-85DECA36E095}"/>
              </a:ext>
            </a:extLst>
          </p:cNvPr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5687" r="-2" b="-2"/>
          <a:stretch/>
        </p:blipFill>
        <p:spPr>
          <a:xfrm>
            <a:off x="7528308" y="3437472"/>
            <a:ext cx="4657341" cy="3428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EB0D40EF-BA14-42F1-9492-D38C59DCA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2C3A70F-581F-48B1-AD94-04AF9A38D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3EABD0F-494E-4C0C-8A0C-139AFC428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23">
              <a:extLst>
                <a:ext uri="{FF2B5EF4-FFF2-40B4-BE49-F238E27FC236}">
                  <a16:creationId xmlns:a16="http://schemas.microsoft.com/office/drawing/2014/main" id="{739811F7-2462-4463-BE69-32CEBED03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5">
              <a:extLst>
                <a:ext uri="{FF2B5EF4-FFF2-40B4-BE49-F238E27FC236}">
                  <a16:creationId xmlns:a16="http://schemas.microsoft.com/office/drawing/2014/main" id="{D91A6F9F-54F1-461A-A043-E97203A85F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28681C3A-B98D-44BE-8120-45C3F3BA0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7">
              <a:extLst>
                <a:ext uri="{FF2B5EF4-FFF2-40B4-BE49-F238E27FC236}">
                  <a16:creationId xmlns:a16="http://schemas.microsoft.com/office/drawing/2014/main" id="{37478156-05FD-4D8F-AE53-B3D40AF29F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8">
              <a:extLst>
                <a:ext uri="{FF2B5EF4-FFF2-40B4-BE49-F238E27FC236}">
                  <a16:creationId xmlns:a16="http://schemas.microsoft.com/office/drawing/2014/main" id="{A81F9C83-B446-4703-8B99-C01F0E403E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9">
              <a:extLst>
                <a:ext uri="{FF2B5EF4-FFF2-40B4-BE49-F238E27FC236}">
                  <a16:creationId xmlns:a16="http://schemas.microsoft.com/office/drawing/2014/main" id="{C2F5F0B6-D807-4AAE-852B-7BECE0CF45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0945AE7B-1E9E-491F-976F-1552730887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A38028DA-F87E-4372-9295-BC98DB4007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8E2EB503-A017-4457-A105-53638C97D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10" name="Picture 9" descr="A couple of men looking at a computer&#10;&#10;Description automatically generated with medium confidence">
            <a:extLst>
              <a:ext uri="{FF2B5EF4-FFF2-40B4-BE49-F238E27FC236}">
                <a16:creationId xmlns:a16="http://schemas.microsoft.com/office/drawing/2014/main" id="{4BDB2E39-C954-4655-AF45-7CE0EF89A20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-1"/>
            <a:ext cx="12188804" cy="68664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765972"/>
            <a:ext cx="8596668" cy="13208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Regulatory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389160"/>
            <a:ext cx="6192949" cy="3285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effectLst/>
              </a:rPr>
              <a:t>The Learning Machine (TLM) is regulated by </a:t>
            </a:r>
            <a:r>
              <a:rPr lang="en-US" dirty="0"/>
              <a:t>Ofqual and Qualifications Wales</a:t>
            </a:r>
          </a:p>
          <a:p>
            <a:pPr>
              <a:lnSpc>
                <a:spcPct val="90000"/>
              </a:lnSpc>
            </a:pPr>
            <a:r>
              <a:rPr lang="en-US" dirty="0"/>
              <a:t>Arrangements required for the approval of Centres delivering our qualifications and for the management and appropriate external quality assurance of the delivery of those qualifications by our Centres</a:t>
            </a:r>
          </a:p>
          <a:p>
            <a:pPr>
              <a:lnSpc>
                <a:spcPct val="90000"/>
              </a:lnSpc>
            </a:pPr>
            <a:r>
              <a:rPr lang="en-US" dirty="0"/>
              <a:t>Centre Assessment Standards Scrutiny (CASS) strategy is applied to our qualifications</a:t>
            </a:r>
          </a:p>
          <a:p>
            <a:pPr>
              <a:lnSpc>
                <a:spcPct val="90000"/>
              </a:lnSpc>
            </a:pPr>
            <a:r>
              <a:rPr lang="en-US" dirty="0"/>
              <a:t>TLM need to determine the most appropriate CASS approach for each of our qualifications and this must meet Ofqual’s minimum requirements</a:t>
            </a:r>
          </a:p>
          <a:p>
            <a:pPr marL="342900" lvl="0" indent="-342900">
              <a:lnSpc>
                <a:spcPct val="90000"/>
              </a:lnSpc>
            </a:pPr>
            <a:endParaRPr lang="en-US" dirty="0"/>
          </a:p>
        </p:txBody>
      </p:sp>
      <p:pic>
        <p:nvPicPr>
          <p:cNvPr id="8" name="image2.png" descr="Startseite">
            <a:extLst>
              <a:ext uri="{FF2B5EF4-FFF2-40B4-BE49-F238E27FC236}">
                <a16:creationId xmlns:a16="http://schemas.microsoft.com/office/drawing/2014/main" id="{641EB96B-5711-4DC7-904D-342AA8045875}"/>
              </a:ext>
            </a:extLst>
          </p:cNvPr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6206" r="-1" b="-1"/>
          <a:stretch/>
        </p:blipFill>
        <p:spPr>
          <a:xfrm>
            <a:off x="7537704" y="1389160"/>
            <a:ext cx="4010830" cy="3285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8553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10BE40E3-5550-4CDD-B4FD-387C33EBF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1A6B738-E50C-4653-B343-B9D6A5EA2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8768D6-B28C-40A3-B381-39306F58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23">
              <a:extLst>
                <a:ext uri="{FF2B5EF4-FFF2-40B4-BE49-F238E27FC236}">
                  <a16:creationId xmlns:a16="http://schemas.microsoft.com/office/drawing/2014/main" id="{B27C15B9-7795-4321-AB30-DF1DEF65C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5">
              <a:extLst>
                <a:ext uri="{FF2B5EF4-FFF2-40B4-BE49-F238E27FC236}">
                  <a16:creationId xmlns:a16="http://schemas.microsoft.com/office/drawing/2014/main" id="{578EC957-1F3F-4C00-B023-C8725C21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3D642632-BBD5-46D6-A91D-9B2BF6821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7">
              <a:extLst>
                <a:ext uri="{FF2B5EF4-FFF2-40B4-BE49-F238E27FC236}">
                  <a16:creationId xmlns:a16="http://schemas.microsoft.com/office/drawing/2014/main" id="{BF9D518D-AFF5-4DE2-AEE2-0EC15479A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8">
              <a:extLst>
                <a:ext uri="{FF2B5EF4-FFF2-40B4-BE49-F238E27FC236}">
                  <a16:creationId xmlns:a16="http://schemas.microsoft.com/office/drawing/2014/main" id="{14EF979B-B00D-460C-BD56-7EEAFB7E0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9">
              <a:extLst>
                <a:ext uri="{FF2B5EF4-FFF2-40B4-BE49-F238E27FC236}">
                  <a16:creationId xmlns:a16="http://schemas.microsoft.com/office/drawing/2014/main" id="{3E40F9A1-6B82-400F-9397-26D1D36F1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2EF7DDF1-FF86-4CA4-B08B-8939557EBD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6D7C1F89-72B2-4FDC-B9E2-04F52D5C5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8" name="Picture 7" descr="A person in a graduation cap and gown holding a book in front of a chalkboard&#10;&#10;Description automatically generated with medium confidence">
            <a:extLst>
              <a:ext uri="{FF2B5EF4-FFF2-40B4-BE49-F238E27FC236}">
                <a16:creationId xmlns:a16="http://schemas.microsoft.com/office/drawing/2014/main" id="{E0D82208-EFE6-4305-A31E-FA11E66BBEF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3851123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Overall approach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77334" y="2160589"/>
            <a:ext cx="3851122" cy="388077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effectLst/>
              </a:rPr>
              <a:t>Standardisation activities</a:t>
            </a:r>
          </a:p>
          <a:p>
            <a:pPr>
              <a:lnSpc>
                <a:spcPct val="90000"/>
              </a:lnSpc>
            </a:pPr>
            <a:r>
              <a:rPr lang="en-US" dirty="0">
                <a:effectLst/>
              </a:rPr>
              <a:t>On-demand examinations/assessments and ‘formative sampling’ of coursework with constant support and feedback</a:t>
            </a:r>
          </a:p>
          <a:p>
            <a:pPr>
              <a:lnSpc>
                <a:spcPct val="90000"/>
              </a:lnSpc>
            </a:pPr>
            <a:r>
              <a:rPr lang="en-US" dirty="0"/>
              <a:t>Formative sampling through EQA</a:t>
            </a:r>
          </a:p>
          <a:p>
            <a:pPr>
              <a:lnSpc>
                <a:spcPct val="90000"/>
              </a:lnSpc>
            </a:pPr>
            <a:r>
              <a:rPr lang="en-US" dirty="0"/>
              <a:t>Summative sampling – moderation activities</a:t>
            </a:r>
          </a:p>
          <a:p>
            <a:pPr>
              <a:lnSpc>
                <a:spcPct val="90000"/>
              </a:lnSpc>
            </a:pPr>
            <a:r>
              <a:rPr lang="en-US" dirty="0"/>
              <a:t>Systems, resources and processes checks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5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6" name="image2.png" descr="Startseite">
            <a:extLst>
              <a:ext uri="{FF2B5EF4-FFF2-40B4-BE49-F238E27FC236}">
                <a16:creationId xmlns:a16="http://schemas.microsoft.com/office/drawing/2014/main" id="{82BACA29-D12F-4788-813A-4D41B2016E59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157238" y="5090160"/>
            <a:ext cx="1778618" cy="155448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73711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EB0D40EF-BA14-42F1-9492-D38C59DCA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2C3A70F-581F-48B1-AD94-04AF9A38D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3EABD0F-494E-4C0C-8A0C-139AFC428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23">
              <a:extLst>
                <a:ext uri="{FF2B5EF4-FFF2-40B4-BE49-F238E27FC236}">
                  <a16:creationId xmlns:a16="http://schemas.microsoft.com/office/drawing/2014/main" id="{739811F7-2462-4463-BE69-32CEBED03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5">
              <a:extLst>
                <a:ext uri="{FF2B5EF4-FFF2-40B4-BE49-F238E27FC236}">
                  <a16:creationId xmlns:a16="http://schemas.microsoft.com/office/drawing/2014/main" id="{D91A6F9F-54F1-461A-A043-E97203A85F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28681C3A-B98D-44BE-8120-45C3F3BA0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7">
              <a:extLst>
                <a:ext uri="{FF2B5EF4-FFF2-40B4-BE49-F238E27FC236}">
                  <a16:creationId xmlns:a16="http://schemas.microsoft.com/office/drawing/2014/main" id="{37478156-05FD-4D8F-AE53-B3D40AF29F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8">
              <a:extLst>
                <a:ext uri="{FF2B5EF4-FFF2-40B4-BE49-F238E27FC236}">
                  <a16:creationId xmlns:a16="http://schemas.microsoft.com/office/drawing/2014/main" id="{A81F9C83-B446-4703-8B99-C01F0E403E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9">
              <a:extLst>
                <a:ext uri="{FF2B5EF4-FFF2-40B4-BE49-F238E27FC236}">
                  <a16:creationId xmlns:a16="http://schemas.microsoft.com/office/drawing/2014/main" id="{C2F5F0B6-D807-4AAE-852B-7BECE0CF45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0945AE7B-1E9E-491F-976F-1552730887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A38028DA-F87E-4372-9295-BC98DB4007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4BE9D4C4-9FA3-4885-A769-301639CC7A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4" name="image2.png" descr="Startseite">
            <a:extLst>
              <a:ext uri="{FF2B5EF4-FFF2-40B4-BE49-F238E27FC236}">
                <a16:creationId xmlns:a16="http://schemas.microsoft.com/office/drawing/2014/main" id="{1611E237-5BC6-498B-BB9A-4D6DE4422318}"/>
              </a:ext>
            </a:extLst>
          </p:cNvPr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6658" b="2"/>
          <a:stretch/>
        </p:blipFill>
        <p:spPr>
          <a:xfrm>
            <a:off x="4296867" y="5"/>
            <a:ext cx="4831627" cy="4520011"/>
          </a:xfrm>
          <a:custGeom>
            <a:avLst/>
            <a:gdLst/>
            <a:ahLst/>
            <a:cxnLst/>
            <a:rect l="l" t="t" r="r" b="b"/>
            <a:pathLst>
              <a:path w="4831627" h="4520011">
                <a:moveTo>
                  <a:pt x="0" y="0"/>
                </a:moveTo>
                <a:lnTo>
                  <a:pt x="4831627" y="0"/>
                </a:lnTo>
                <a:lnTo>
                  <a:pt x="1416677" y="4520011"/>
                </a:lnTo>
                <a:close/>
              </a:path>
            </a:pathLst>
          </a:custGeom>
        </p:spPr>
      </p:pic>
      <p:pic>
        <p:nvPicPr>
          <p:cNvPr id="10" name="Picture 9" descr="A group of people sitting at desks in a library&#10;&#10;Description automatically generated with medium confidence">
            <a:extLst>
              <a:ext uri="{FF2B5EF4-FFF2-40B4-BE49-F238E27FC236}">
                <a16:creationId xmlns:a16="http://schemas.microsoft.com/office/drawing/2014/main" id="{0BE0453F-8E1C-41D7-A5D9-7435106DEBA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4041994" y="-4"/>
            <a:ext cx="8139373" cy="6858000"/>
          </a:xfrm>
          <a:custGeom>
            <a:avLst/>
            <a:gdLst/>
            <a:ahLst/>
            <a:cxnLst/>
            <a:rect l="l" t="t" r="r" b="b"/>
            <a:pathLst>
              <a:path w="8139373" h="6858000">
                <a:moveTo>
                  <a:pt x="5181344" y="0"/>
                </a:moveTo>
                <a:lnTo>
                  <a:pt x="8139373" y="0"/>
                </a:lnTo>
                <a:lnTo>
                  <a:pt x="8139373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176489"/>
            <a:ext cx="3749061" cy="15084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dirty="0"/>
              <a:t>Centres marking coursework</a:t>
            </a:r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7EB6695E-BED5-4DA3-8C9B-AD301AEF47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435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Content Placeholder 11">
            <a:extLst>
              <a:ext uri="{FF2B5EF4-FFF2-40B4-BE49-F238E27FC236}">
                <a16:creationId xmlns:a16="http://schemas.microsoft.com/office/drawing/2014/main" id="{BDE80CE6-07E8-4881-9C25-FFE9E33CC68D}"/>
              </a:ext>
            </a:extLst>
          </p:cNvPr>
          <p:cNvSpPr txBox="1">
            <a:spLocks/>
          </p:cNvSpPr>
          <p:nvPr/>
        </p:nvSpPr>
        <p:spPr>
          <a:xfrm>
            <a:off x="677334" y="2795618"/>
            <a:ext cx="3749061" cy="30052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500" dirty="0"/>
              <a:t>Centre approval</a:t>
            </a:r>
          </a:p>
          <a:p>
            <a:pPr>
              <a:lnSpc>
                <a:spcPct val="90000"/>
              </a:lnSpc>
            </a:pPr>
            <a:r>
              <a:rPr lang="en-US" sz="1500" dirty="0"/>
              <a:t>Centre agreement</a:t>
            </a:r>
          </a:p>
          <a:p>
            <a:pPr>
              <a:lnSpc>
                <a:spcPct val="90000"/>
              </a:lnSpc>
            </a:pPr>
            <a:r>
              <a:rPr lang="en-US" sz="1500" dirty="0"/>
              <a:t>EQA initial risk assessment</a:t>
            </a:r>
          </a:p>
          <a:p>
            <a:pPr>
              <a:lnSpc>
                <a:spcPct val="90000"/>
              </a:lnSpc>
            </a:pPr>
            <a:r>
              <a:rPr lang="en-US" sz="1500" dirty="0"/>
              <a:t>Training and ongoing support/guidance</a:t>
            </a:r>
          </a:p>
          <a:p>
            <a:pPr>
              <a:lnSpc>
                <a:spcPct val="90000"/>
              </a:lnSpc>
            </a:pPr>
            <a:r>
              <a:rPr lang="en-US" sz="1500" dirty="0"/>
              <a:t>‘On-demand’ formative sampling that Centres can request of TLM</a:t>
            </a:r>
          </a:p>
          <a:p>
            <a:pPr>
              <a:lnSpc>
                <a:spcPct val="90000"/>
              </a:lnSpc>
            </a:pPr>
            <a:r>
              <a:rPr lang="en-US" sz="1500" dirty="0"/>
              <a:t>EQAs will undertake formative sampling during monitoring activities </a:t>
            </a:r>
          </a:p>
          <a:p>
            <a:pPr>
              <a:lnSpc>
                <a:spcPct val="90000"/>
              </a:lnSpc>
            </a:pPr>
            <a:r>
              <a:rPr lang="en-US" sz="1500" dirty="0"/>
              <a:t>Summative sampling - moderation</a:t>
            </a:r>
          </a:p>
          <a:p>
            <a:pPr>
              <a:lnSpc>
                <a:spcPct val="90000"/>
              </a:lnSpc>
            </a:pPr>
            <a:endParaRPr lang="en-US" sz="1500" dirty="0"/>
          </a:p>
          <a:p>
            <a:pPr>
              <a:lnSpc>
                <a:spcPct val="90000"/>
              </a:lnSpc>
            </a:pPr>
            <a:endParaRPr lang="en-US" sz="1500" dirty="0"/>
          </a:p>
          <a:p>
            <a:pPr>
              <a:lnSpc>
                <a:spcPct val="90000"/>
              </a:lnSpc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061729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8DC15AD0-6EAF-4384-8B4C-1B391DF6714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2048" y="-1"/>
            <a:ext cx="4551305" cy="3429000"/>
          </a:xfrm>
          <a:custGeom>
            <a:avLst/>
            <a:gdLst/>
            <a:ahLst/>
            <a:cxnLst/>
            <a:rect l="l" t="t" r="r" b="b"/>
            <a:pathLst>
              <a:path w="4551305" h="3429000">
                <a:moveTo>
                  <a:pt x="509916" y="0"/>
                </a:moveTo>
                <a:lnTo>
                  <a:pt x="4551305" y="0"/>
                </a:lnTo>
                <a:lnTo>
                  <a:pt x="4551305" y="1"/>
                </a:lnTo>
                <a:lnTo>
                  <a:pt x="3693885" y="1"/>
                </a:lnTo>
                <a:lnTo>
                  <a:pt x="3181696" y="3429000"/>
                </a:lnTo>
                <a:lnTo>
                  <a:pt x="0" y="3429000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225" y="609600"/>
            <a:ext cx="5114776" cy="1320800"/>
          </a:xfrm>
        </p:spPr>
        <p:txBody>
          <a:bodyPr>
            <a:normAutofit/>
          </a:bodyPr>
          <a:lstStyle/>
          <a:p>
            <a:r>
              <a:rPr lang="en-US" dirty="0"/>
              <a:t>Monitoring</a:t>
            </a:r>
          </a:p>
        </p:txBody>
      </p:sp>
      <p:pic>
        <p:nvPicPr>
          <p:cNvPr id="5" name="image2.png" descr="Startseite">
            <a:extLst>
              <a:ext uri="{FF2B5EF4-FFF2-40B4-BE49-F238E27FC236}">
                <a16:creationId xmlns:a16="http://schemas.microsoft.com/office/drawing/2014/main" id="{FBB3A7FF-7EB2-400B-BC4A-5D75066527FE}"/>
              </a:ext>
            </a:extLst>
          </p:cNvPr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0499" b="-3"/>
          <a:stretch/>
        </p:blipFill>
        <p:spPr>
          <a:xfrm>
            <a:off x="-10633" y="3428999"/>
            <a:ext cx="3514376" cy="3429001"/>
          </a:xfrm>
          <a:custGeom>
            <a:avLst/>
            <a:gdLst/>
            <a:ahLst/>
            <a:cxnLst/>
            <a:rect l="l" t="t" r="r" b="b"/>
            <a:pathLst>
              <a:path w="3514376" h="3429001">
                <a:moveTo>
                  <a:pt x="332680" y="0"/>
                </a:moveTo>
                <a:lnTo>
                  <a:pt x="3514376" y="0"/>
                </a:lnTo>
                <a:lnTo>
                  <a:pt x="3002186" y="3429001"/>
                </a:lnTo>
                <a:lnTo>
                  <a:pt x="0" y="3429001"/>
                </a:lnTo>
                <a:lnTo>
                  <a:pt x="0" y="2237155"/>
                </a:lnTo>
                <a:close/>
              </a:path>
            </a:pathLst>
          </a:cu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31FD3CE-CE0A-4FD9-967C-4D340CA378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2012" y="3428999"/>
            <a:ext cx="325116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Isosceles Triangle 30">
            <a:extLst>
              <a:ext uri="{FF2B5EF4-FFF2-40B4-BE49-F238E27FC236}">
                <a16:creationId xmlns:a16="http://schemas.microsoft.com/office/drawing/2014/main" id="{0663EB55-934F-42EF-80DE-098647DE7A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EA169-591E-40F1-8F4C-E5FCFB5D5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9225" y="2160589"/>
            <a:ext cx="5114776" cy="3880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1500" dirty="0"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Combination of desktop review, ’face-to-face’ and/or video/telephone conference call meetings </a:t>
            </a:r>
          </a:p>
          <a:p>
            <a:pPr>
              <a:lnSpc>
                <a:spcPct val="90000"/>
              </a:lnSpc>
            </a:pPr>
            <a:r>
              <a:rPr lang="en-GB" sz="1500" dirty="0"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Frequency and purpose of monitoring sessions will be risk-based </a:t>
            </a:r>
            <a:endParaRPr lang="en-GB" sz="1500" dirty="0">
              <a:latin typeface="Tahoma" panose="020B060403050404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1500" dirty="0"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EQA may request that Learner coursework assessments </a:t>
            </a:r>
          </a:p>
          <a:p>
            <a:pPr>
              <a:lnSpc>
                <a:spcPct val="90000"/>
              </a:lnSpc>
            </a:pPr>
            <a:r>
              <a:rPr lang="en-GB" sz="1500" dirty="0"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Centre Monitoring Report will be produced by the EQA </a:t>
            </a:r>
            <a:endParaRPr lang="en-GB" sz="1500" dirty="0">
              <a:latin typeface="Tahoma" panose="020B060403050404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1500" dirty="0"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EQAs may well set actions to ensure Centres comply with TLM’s standards and requirements</a:t>
            </a:r>
          </a:p>
          <a:p>
            <a:pPr>
              <a:lnSpc>
                <a:spcPct val="90000"/>
              </a:lnSpc>
            </a:pPr>
            <a:r>
              <a:rPr lang="en-GB" sz="1500" dirty="0"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EQAs may sample a Centre’s marking of Learners’ coursework assessments prior to certification</a:t>
            </a:r>
            <a:r>
              <a:rPr lang="en-GB" sz="1500" dirty="0">
                <a:latin typeface="Tahoma" panose="020B0604030504040204" pitchFamily="34" charset="0"/>
                <a:ea typeface="Times New Roman" panose="02020603050405020304" pitchFamily="18" charset="0"/>
              </a:rPr>
              <a:t> – sampling strategy</a:t>
            </a: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54">
            <a:extLst>
              <a:ext uri="{FF2B5EF4-FFF2-40B4-BE49-F238E27FC236}">
                <a16:creationId xmlns:a16="http://schemas.microsoft.com/office/drawing/2014/main" id="{EB0D40EF-BA14-42F1-9492-D38C59DCA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B2C3A70F-581F-48B1-AD94-04AF9A38D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13EABD0F-494E-4C0C-8A0C-139AFC428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23">
              <a:extLst>
                <a:ext uri="{FF2B5EF4-FFF2-40B4-BE49-F238E27FC236}">
                  <a16:creationId xmlns:a16="http://schemas.microsoft.com/office/drawing/2014/main" id="{739811F7-2462-4463-BE69-32CEBED03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Rectangle 25">
              <a:extLst>
                <a:ext uri="{FF2B5EF4-FFF2-40B4-BE49-F238E27FC236}">
                  <a16:creationId xmlns:a16="http://schemas.microsoft.com/office/drawing/2014/main" id="{D91A6F9F-54F1-461A-A043-E97203A85F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Isosceles Triangle 59">
              <a:extLst>
                <a:ext uri="{FF2B5EF4-FFF2-40B4-BE49-F238E27FC236}">
                  <a16:creationId xmlns:a16="http://schemas.microsoft.com/office/drawing/2014/main" id="{28681C3A-B98D-44BE-8120-45C3F3BA0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Rectangle 27">
              <a:extLst>
                <a:ext uri="{FF2B5EF4-FFF2-40B4-BE49-F238E27FC236}">
                  <a16:creationId xmlns:a16="http://schemas.microsoft.com/office/drawing/2014/main" id="{37478156-05FD-4D8F-AE53-B3D40AF29F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28">
              <a:extLst>
                <a:ext uri="{FF2B5EF4-FFF2-40B4-BE49-F238E27FC236}">
                  <a16:creationId xmlns:a16="http://schemas.microsoft.com/office/drawing/2014/main" id="{A81F9C83-B446-4703-8B99-C01F0E403E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Rectangle 29">
              <a:extLst>
                <a:ext uri="{FF2B5EF4-FFF2-40B4-BE49-F238E27FC236}">
                  <a16:creationId xmlns:a16="http://schemas.microsoft.com/office/drawing/2014/main" id="{C2F5F0B6-D807-4AAE-852B-7BECE0CF45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63">
              <a:extLst>
                <a:ext uri="{FF2B5EF4-FFF2-40B4-BE49-F238E27FC236}">
                  <a16:creationId xmlns:a16="http://schemas.microsoft.com/office/drawing/2014/main" id="{0945AE7B-1E9E-491F-976F-1552730887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Isosceles Triangle 64">
              <a:extLst>
                <a:ext uri="{FF2B5EF4-FFF2-40B4-BE49-F238E27FC236}">
                  <a16:creationId xmlns:a16="http://schemas.microsoft.com/office/drawing/2014/main" id="{A38028DA-F87E-4372-9295-BC98DB4007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72" name="Rectangle 66">
            <a:extLst>
              <a:ext uri="{FF2B5EF4-FFF2-40B4-BE49-F238E27FC236}">
                <a16:creationId xmlns:a16="http://schemas.microsoft.com/office/drawing/2014/main" id="{4BE9D4C4-9FA3-4885-A769-301639CC7A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12" name="image2.png" descr="Startseite">
            <a:extLst>
              <a:ext uri="{FF2B5EF4-FFF2-40B4-BE49-F238E27FC236}">
                <a16:creationId xmlns:a16="http://schemas.microsoft.com/office/drawing/2014/main" id="{0051A505-E9F9-44F0-BA85-45EA908F6517}"/>
              </a:ext>
            </a:extLst>
          </p:cNvPr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6658" b="2"/>
          <a:stretch/>
        </p:blipFill>
        <p:spPr>
          <a:xfrm>
            <a:off x="4296867" y="5"/>
            <a:ext cx="4831627" cy="4520011"/>
          </a:xfrm>
          <a:custGeom>
            <a:avLst/>
            <a:gdLst/>
            <a:ahLst/>
            <a:cxnLst/>
            <a:rect l="l" t="t" r="r" b="b"/>
            <a:pathLst>
              <a:path w="4831627" h="4520011">
                <a:moveTo>
                  <a:pt x="0" y="0"/>
                </a:moveTo>
                <a:lnTo>
                  <a:pt x="4831627" y="0"/>
                </a:lnTo>
                <a:lnTo>
                  <a:pt x="1416677" y="4520011"/>
                </a:lnTo>
                <a:close/>
              </a:path>
            </a:pathLst>
          </a:custGeom>
        </p:spPr>
      </p:pic>
      <p:pic>
        <p:nvPicPr>
          <p:cNvPr id="13" name="Picture 12" descr="Graphical user interface&#10;&#10;Description automatically generated">
            <a:extLst>
              <a:ext uri="{FF2B5EF4-FFF2-40B4-BE49-F238E27FC236}">
                <a16:creationId xmlns:a16="http://schemas.microsoft.com/office/drawing/2014/main" id="{BA8E8501-1809-42B5-AB0D-7ADAC4BDED5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4041994" y="-4"/>
            <a:ext cx="8139373" cy="6858000"/>
          </a:xfrm>
          <a:custGeom>
            <a:avLst/>
            <a:gdLst/>
            <a:ahLst/>
            <a:cxnLst/>
            <a:rect l="l" t="t" r="r" b="b"/>
            <a:pathLst>
              <a:path w="8139373" h="6858000">
                <a:moveTo>
                  <a:pt x="5181344" y="0"/>
                </a:moveTo>
                <a:lnTo>
                  <a:pt x="8139373" y="0"/>
                </a:lnTo>
                <a:lnTo>
                  <a:pt x="8139373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176489"/>
            <a:ext cx="3749061" cy="15084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Risk based approach</a:t>
            </a:r>
            <a:endParaRPr lang="en-US" dirty="0"/>
          </a:p>
        </p:txBody>
      </p:sp>
      <p:sp>
        <p:nvSpPr>
          <p:cNvPr id="73" name="Isosceles Triangle 68">
            <a:extLst>
              <a:ext uri="{FF2B5EF4-FFF2-40B4-BE49-F238E27FC236}">
                <a16:creationId xmlns:a16="http://schemas.microsoft.com/office/drawing/2014/main" id="{7EB6695E-BED5-4DA3-8C9B-AD301AEF47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435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11">
            <a:extLst>
              <a:ext uri="{FF2B5EF4-FFF2-40B4-BE49-F238E27FC236}">
                <a16:creationId xmlns:a16="http://schemas.microsoft.com/office/drawing/2014/main" id="{8FE96BA8-C351-4162-9D66-86C80D23E60E}"/>
              </a:ext>
            </a:extLst>
          </p:cNvPr>
          <p:cNvSpPr txBox="1">
            <a:spLocks/>
          </p:cNvSpPr>
          <p:nvPr/>
        </p:nvSpPr>
        <p:spPr>
          <a:xfrm>
            <a:off x="677334" y="2795618"/>
            <a:ext cx="3749061" cy="30052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400"/>
              <a:t>Range of factors considered to determine CASS approach</a:t>
            </a:r>
          </a:p>
          <a:p>
            <a:pPr>
              <a:lnSpc>
                <a:spcPct val="90000"/>
              </a:lnSpc>
            </a:pPr>
            <a:r>
              <a:rPr lang="en-US" sz="1400"/>
              <a:t>Centre risk</a:t>
            </a:r>
          </a:p>
          <a:p>
            <a:pPr>
              <a:lnSpc>
                <a:spcPct val="90000"/>
              </a:lnSpc>
            </a:pPr>
            <a:r>
              <a:rPr lang="en-US" sz="1400"/>
              <a:t>Qualification risk</a:t>
            </a:r>
          </a:p>
          <a:p>
            <a:pPr>
              <a:lnSpc>
                <a:spcPct val="90000"/>
              </a:lnSpc>
            </a:pPr>
            <a:r>
              <a:rPr lang="en-US" sz="1400"/>
              <a:t>Learner numbers</a:t>
            </a:r>
          </a:p>
          <a:p>
            <a:pPr>
              <a:lnSpc>
                <a:spcPct val="90000"/>
              </a:lnSpc>
            </a:pPr>
            <a:r>
              <a:rPr lang="en-US" sz="1400"/>
              <a:t>Complexity of interactions with Centres</a:t>
            </a:r>
          </a:p>
          <a:p>
            <a:pPr>
              <a:lnSpc>
                <a:spcPct val="90000"/>
              </a:lnSpc>
            </a:pPr>
            <a:r>
              <a:rPr lang="en-US" sz="1400"/>
              <a:t>Issues that have arisen</a:t>
            </a:r>
          </a:p>
          <a:p>
            <a:pPr>
              <a:lnSpc>
                <a:spcPct val="90000"/>
              </a:lnSpc>
            </a:pPr>
            <a:r>
              <a:rPr lang="en-US" sz="1400">
                <a:effectLst/>
              </a:rPr>
              <a:t>Performance over time.</a:t>
            </a:r>
          </a:p>
          <a:p>
            <a:pPr>
              <a:lnSpc>
                <a:spcPct val="90000"/>
              </a:lnSpc>
            </a:pPr>
            <a:r>
              <a:rPr lang="en-US" sz="1400"/>
              <a:t>Attendance at training, standardization activities</a:t>
            </a:r>
          </a:p>
          <a:p>
            <a:pPr>
              <a:lnSpc>
                <a:spcPct val="90000"/>
              </a:lnSpc>
            </a:pPr>
            <a:endParaRPr lang="en-US" sz="1400"/>
          </a:p>
          <a:p>
            <a:pPr>
              <a:lnSpc>
                <a:spcPct val="90000"/>
              </a:lnSpc>
            </a:pPr>
            <a:endParaRPr lang="en-US" sz="1400"/>
          </a:p>
          <a:p>
            <a:pPr>
              <a:lnSpc>
                <a:spcPct val="90000"/>
              </a:lnSpc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88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13">
            <a:extLst>
              <a:ext uri="{FF2B5EF4-FFF2-40B4-BE49-F238E27FC236}">
                <a16:creationId xmlns:a16="http://schemas.microsoft.com/office/drawing/2014/main" id="{5EA39187-0197-4C1D-BE4A-06B353C7B2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E0FD730-D6BC-440A-89CF-7AA0C22C2F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1382DE6-64CB-4577-89E8-47941290A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23">
              <a:extLst>
                <a:ext uri="{FF2B5EF4-FFF2-40B4-BE49-F238E27FC236}">
                  <a16:creationId xmlns:a16="http://schemas.microsoft.com/office/drawing/2014/main" id="{3ABD17EF-A676-4770-A8C8-E83BA02300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5">
              <a:extLst>
                <a:ext uri="{FF2B5EF4-FFF2-40B4-BE49-F238E27FC236}">
                  <a16:creationId xmlns:a16="http://schemas.microsoft.com/office/drawing/2014/main" id="{380D4582-A9DE-4A6E-8537-EFC4F860C3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D66B8CF3-0959-4E8D-8F3A-AF62F21D9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7">
              <a:extLst>
                <a:ext uri="{FF2B5EF4-FFF2-40B4-BE49-F238E27FC236}">
                  <a16:creationId xmlns:a16="http://schemas.microsoft.com/office/drawing/2014/main" id="{97D4D559-2783-4E84-BB73-7F51D0235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8">
              <a:extLst>
                <a:ext uri="{FF2B5EF4-FFF2-40B4-BE49-F238E27FC236}">
                  <a16:creationId xmlns:a16="http://schemas.microsoft.com/office/drawing/2014/main" id="{8834FE36-E841-40B5-9465-1CFC99ED55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9">
              <a:extLst>
                <a:ext uri="{FF2B5EF4-FFF2-40B4-BE49-F238E27FC236}">
                  <a16:creationId xmlns:a16="http://schemas.microsoft.com/office/drawing/2014/main" id="{1A4197A1-AE79-4DC1-9E3A-845B40BA80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326F6688-CBD0-42EE-9B90-25100FE893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EF23F9BB-FC2E-48BA-8E63-A4436C28DA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80563" y="2404534"/>
            <a:ext cx="3893439" cy="16463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3000" b="1">
                <a:solidFill>
                  <a:schemeClr val="accent1"/>
                </a:solidFill>
                <a:effectLst/>
              </a:rPr>
              <a:t>Centre Assessment Standards Scrutiny </a:t>
            </a:r>
            <a:endParaRPr lang="en-US" sz="300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80563" y="4050833"/>
            <a:ext cx="3893439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1800">
                <a:solidFill>
                  <a:schemeClr val="tx1">
                    <a:lumMod val="50000"/>
                    <a:lumOff val="50000"/>
                  </a:schemeClr>
                </a:solidFill>
              </a:rPr>
              <a:t>For further details:</a:t>
            </a:r>
          </a:p>
          <a:p>
            <a:pPr algn="r"/>
            <a:r>
              <a:rPr lang="en-US" sz="180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Welcome to the Ingot Family of Awards provided by TLM</a:t>
            </a:r>
            <a:endParaRPr lang="en-US" sz="1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A74E82E-9732-4EE1-9E49-81D846E2AF5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2680" y="-1"/>
            <a:ext cx="5062280" cy="3429000"/>
          </a:xfrm>
          <a:custGeom>
            <a:avLst/>
            <a:gdLst/>
            <a:ahLst/>
            <a:cxnLst/>
            <a:rect l="l" t="t" r="r" b="b"/>
            <a:pathLst>
              <a:path w="5062280" h="3429000">
                <a:moveTo>
                  <a:pt x="509916" y="0"/>
                </a:moveTo>
                <a:lnTo>
                  <a:pt x="5062280" y="0"/>
                </a:lnTo>
                <a:lnTo>
                  <a:pt x="5062280" y="21851"/>
                </a:lnTo>
                <a:lnTo>
                  <a:pt x="4549416" y="3429000"/>
                </a:lnTo>
                <a:lnTo>
                  <a:pt x="0" y="3429000"/>
                </a:lnTo>
                <a:close/>
              </a:path>
            </a:pathLst>
          </a:custGeom>
        </p:spPr>
      </p:pic>
      <p:pic>
        <p:nvPicPr>
          <p:cNvPr id="6" name="image2.png" descr="Startseite">
            <a:extLst>
              <a:ext uri="{FF2B5EF4-FFF2-40B4-BE49-F238E27FC236}">
                <a16:creationId xmlns:a16="http://schemas.microsoft.com/office/drawing/2014/main" id="{46307CDB-1FE0-436B-8764-A4B4A9969684}"/>
              </a:ext>
            </a:extLst>
          </p:cNvPr>
          <p:cNvPicPr/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192" r="-2" b="374"/>
          <a:stretch/>
        </p:blipFill>
        <p:spPr>
          <a:xfrm>
            <a:off x="20" y="3428999"/>
            <a:ext cx="4882076" cy="3429001"/>
          </a:xfrm>
          <a:custGeom>
            <a:avLst/>
            <a:gdLst/>
            <a:ahLst/>
            <a:cxnLst/>
            <a:rect l="l" t="t" r="r" b="b"/>
            <a:pathLst>
              <a:path w="4882096" h="3429001">
                <a:moveTo>
                  <a:pt x="332680" y="0"/>
                </a:moveTo>
                <a:lnTo>
                  <a:pt x="4882096" y="0"/>
                </a:lnTo>
                <a:lnTo>
                  <a:pt x="4365943" y="3429001"/>
                </a:lnTo>
                <a:lnTo>
                  <a:pt x="0" y="3429001"/>
                </a:lnTo>
                <a:lnTo>
                  <a:pt x="0" y="2237155"/>
                </a:lnTo>
                <a:close/>
              </a:path>
            </a:pathLst>
          </a:custGeom>
        </p:spPr>
      </p:pic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EC607CC-319E-425D-8A0C-EC6E84F6C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2012" y="3433493"/>
            <a:ext cx="454940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8445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359</Words>
  <Application>Microsoft Office PowerPoint</Application>
  <PresentationFormat>Widescreen</PresentationFormat>
  <Paragraphs>52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Book Antiqua</vt:lpstr>
      <vt:lpstr>Tahoma</vt:lpstr>
      <vt:lpstr>Trebuchet MS</vt:lpstr>
      <vt:lpstr>Wingdings 3</vt:lpstr>
      <vt:lpstr>Facet</vt:lpstr>
      <vt:lpstr>Centre Assessment Standards Scrutiny </vt:lpstr>
      <vt:lpstr>Centre Assessment Standards Scrutiny </vt:lpstr>
      <vt:lpstr>Regulatory requirements</vt:lpstr>
      <vt:lpstr>Overall approach</vt:lpstr>
      <vt:lpstr>Centres marking coursework</vt:lpstr>
      <vt:lpstr>Monitoring</vt:lpstr>
      <vt:lpstr>Risk based approach</vt:lpstr>
      <vt:lpstr>Centre Assessment Standards Scrutiny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Centre Assessment Standards Scrutiny </dc:title>
  <dc:creator>Bryan Horne</dc:creator>
  <cp:lastModifiedBy>Bryan Horne</cp:lastModifiedBy>
  <cp:revision>1</cp:revision>
  <dcterms:created xsi:type="dcterms:W3CDTF">2021-10-14T14:17:38Z</dcterms:created>
  <dcterms:modified xsi:type="dcterms:W3CDTF">2021-10-14T14:58:27Z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